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9" r:id="rId7"/>
    <p:sldId id="270" r:id="rId8"/>
    <p:sldId id="271" r:id="rId9"/>
    <p:sldId id="272" r:id="rId10"/>
    <p:sldId id="267" r:id="rId11"/>
    <p:sldId id="265" r:id="rId12"/>
    <p:sldId id="262" r:id="rId13"/>
    <p:sldId id="263" r:id="rId14"/>
    <p:sldId id="264" r:id="rId15"/>
    <p:sldId id="268" r:id="rId1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талья Романова" initials="НР" lastIdx="1" clrIdx="0">
    <p:extLst>
      <p:ext uri="{19B8F6BF-5375-455C-9EA6-DF929625EA0E}">
        <p15:presenceInfo xmlns:p15="http://schemas.microsoft.com/office/powerpoint/2012/main" userId="f71291801fcb168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04" autoAdjust="0"/>
  </p:normalViewPr>
  <p:slideViewPr>
    <p:cSldViewPr snapToGrid="0">
      <p:cViewPr varScale="1">
        <p:scale>
          <a:sx n="86" d="100"/>
          <a:sy n="86" d="100"/>
        </p:scale>
        <p:origin x="53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5-24T18:39:24.246" idx="1">
    <p:pos x="6436" y="1496"/>
    <p:text>вот это я что-то не очень поняла</p:text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024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470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62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74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147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99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32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457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9852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540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361B24-7FF0-483E-8C4C-5EAA8254A008}" type="datetimeFigureOut">
              <a:rPr lang="ru-RU" smtClean="0"/>
              <a:t>31.08.2023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979A85-EED7-4720-9BC4-70F56A9BF3B1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307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6746" y="758952"/>
            <a:ext cx="10338934" cy="3566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>
                <a:solidFill>
                  <a:schemeClr val="tx1"/>
                </a:solidFill>
                <a:latin typeface="Georgia" panose="02040502050405020303" pitchFamily="18" charset="0"/>
              </a:rPr>
              <a:t>Образовательная программа дошкольного образования </a:t>
            </a:r>
            <a:br>
              <a:rPr lang="ru-RU" sz="60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6000" dirty="0">
                <a:solidFill>
                  <a:schemeClr val="tx1"/>
                </a:solidFill>
                <a:latin typeface="Georgia" panose="02040502050405020303" pitchFamily="18" charset="0"/>
              </a:rPr>
              <a:t>МБДОУ д/с №72 «Берегиня»</a:t>
            </a:r>
            <a:br>
              <a:rPr lang="ru-RU" sz="60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6000" dirty="0">
                <a:solidFill>
                  <a:schemeClr val="tx1"/>
                </a:solidFill>
                <a:latin typeface="Georgia" panose="02040502050405020303" pitchFamily="18" charset="0"/>
              </a:rPr>
              <a:t> г. Ставрополя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Краткая презентация </a:t>
            </a:r>
          </a:p>
        </p:txBody>
      </p:sp>
    </p:spTree>
    <p:extLst>
      <p:ext uri="{BB962C8B-B14F-4D97-AF65-F5344CB8AC3E}">
        <p14:creationId xmlns:p14="http://schemas.microsoft.com/office/powerpoint/2010/main" val="2276538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28F91DF-2C64-5812-A0D2-6D8C50C8BD34}"/>
              </a:ext>
            </a:extLst>
          </p:cNvPr>
          <p:cNvSpPr txBox="1"/>
          <p:nvPr/>
        </p:nvSpPr>
        <p:spPr>
          <a:xfrm>
            <a:off x="257451" y="384775"/>
            <a:ext cx="11434439" cy="462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</a:pPr>
            <a:r>
              <a:rPr lang="ru-RU" sz="2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-</a:t>
            </a:r>
            <a:r>
              <a:rPr lang="ru-RU" sz="2400" i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«Приключение</a:t>
            </a:r>
            <a:r>
              <a:rPr lang="ru-RU" sz="2400" b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кота</a:t>
            </a:r>
            <a:r>
              <a:rPr lang="ru-RU" sz="2400" b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Белобока,</a:t>
            </a:r>
            <a:r>
              <a:rPr lang="ru-RU" sz="2400" b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или</a:t>
            </a:r>
            <a:r>
              <a:rPr lang="ru-RU" sz="2400" b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экономика</a:t>
            </a:r>
            <a:r>
              <a:rPr lang="ru-RU" sz="2400" b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для</a:t>
            </a:r>
            <a:r>
              <a:rPr lang="ru-RU" sz="2400" b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малышей»</a:t>
            </a:r>
            <a:r>
              <a:rPr lang="ru-RU" sz="2400" b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Руководитель</a:t>
            </a:r>
            <a:r>
              <a:rPr lang="ru-RU" sz="2400" b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проекта</a:t>
            </a:r>
            <a:r>
              <a:rPr lang="ru-RU" sz="24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директор</a:t>
            </a:r>
            <a:r>
              <a:rPr lang="ru-RU" sz="24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государственного</a:t>
            </a:r>
            <a:r>
              <a:rPr lang="ru-RU" sz="24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автономного</a:t>
            </a:r>
            <a:r>
              <a:rPr lang="ru-RU" sz="24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образовательного   </a:t>
            </a:r>
            <a:r>
              <a:rPr lang="ru-RU" sz="2400" kern="0" spc="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учреждения   </a:t>
            </a:r>
            <a:r>
              <a:rPr lang="ru-RU" sz="2400" kern="0" spc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среднего   </a:t>
            </a:r>
            <a:r>
              <a:rPr lang="ru-RU" sz="2400" kern="0" spc="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профессионального   </a:t>
            </a:r>
            <a:r>
              <a:rPr lang="ru-RU" sz="2400" kern="0" spc="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образования «Волгоградский</a:t>
            </a:r>
            <a:r>
              <a:rPr lang="ru-RU" sz="2400" kern="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социально-педагогический</a:t>
            </a:r>
            <a:r>
              <a:rPr lang="ru-RU" sz="2400" kern="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колледж»,</a:t>
            </a:r>
            <a:r>
              <a:rPr lang="ru-RU" sz="2400" kern="0" spc="-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заслуженный</a:t>
            </a:r>
            <a:r>
              <a:rPr lang="ru-RU" sz="2400" kern="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учитель</a:t>
            </a:r>
            <a:r>
              <a:rPr lang="ru-RU" sz="2400" kern="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РФ</a:t>
            </a:r>
            <a:r>
              <a:rPr lang="ru-RU" sz="2400" kern="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Г.</a:t>
            </a:r>
            <a:r>
              <a:rPr lang="ru-RU" sz="2400" kern="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Н.</a:t>
            </a:r>
            <a:r>
              <a:rPr lang="ru-RU" sz="2400" kern="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Бирина</a:t>
            </a:r>
            <a:r>
              <a:rPr lang="ru-RU" sz="2400" kern="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(с</a:t>
            </a:r>
            <a:r>
              <a:rPr lang="ru-RU" sz="2400" kern="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5</a:t>
            </a:r>
            <a:r>
              <a:rPr lang="ru-RU" sz="2400" kern="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до</a:t>
            </a:r>
            <a:r>
              <a:rPr lang="ru-RU" sz="2400" kern="0" spc="-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6</a:t>
            </a:r>
            <a:r>
              <a:rPr lang="ru-RU" sz="2400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лет</a:t>
            </a:r>
            <a:r>
              <a:rPr lang="ru-RU" sz="2400" kern="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реализуется</a:t>
            </a:r>
            <a:r>
              <a:rPr lang="ru-RU" sz="2400" kern="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</a:t>
            </a:r>
            <a:r>
              <a:rPr lang="ru-RU" sz="2400" kern="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режимных</a:t>
            </a:r>
            <a:r>
              <a:rPr lang="ru-RU" sz="2400" kern="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моментах</a:t>
            </a:r>
            <a:r>
              <a:rPr lang="ru-RU" sz="2400" kern="0" spc="-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и</a:t>
            </a:r>
            <a:r>
              <a:rPr lang="ru-RU" sz="2400" kern="0" spc="-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через</a:t>
            </a:r>
            <a:r>
              <a:rPr lang="ru-RU" sz="2400" kern="0" spc="-4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интеграцию </a:t>
            </a:r>
            <a:r>
              <a:rPr lang="ru-RU" sz="2400" kern="0" spc="-3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с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другими образовательными областями);</a:t>
            </a:r>
            <a:endParaRPr lang="ru-RU" sz="2400" kern="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</a:pP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- </a:t>
            </a:r>
            <a:r>
              <a:rPr lang="ru-RU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Парциальная программа «Приобщение детей к истокам русской народной</a:t>
            </a:r>
            <a:r>
              <a:rPr lang="ru-RU" sz="2400" b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культуры»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, </a:t>
            </a:r>
            <a:r>
              <a:rPr lang="ru-RU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О.Л.Князева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, </a:t>
            </a:r>
            <a:r>
              <a:rPr lang="ru-RU" sz="24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М.Д.Маханева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.</a:t>
            </a:r>
            <a:r>
              <a:rPr lang="ru-RU" sz="2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реализуется</a:t>
            </a:r>
            <a:r>
              <a:rPr lang="ru-RU" sz="2400" kern="0" spc="15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в</a:t>
            </a:r>
            <a:r>
              <a:rPr lang="ru-RU" sz="2400" kern="0" spc="16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режимных моментах</a:t>
            </a:r>
            <a:r>
              <a:rPr lang="ru-RU" sz="2400" kern="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и</a:t>
            </a:r>
            <a:r>
              <a:rPr lang="ru-RU" sz="2400" kern="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через</a:t>
            </a:r>
            <a:r>
              <a:rPr lang="ru-RU" sz="2400" kern="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интеграцию</a:t>
            </a:r>
            <a:r>
              <a:rPr lang="ru-RU" sz="2400" kern="0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с</a:t>
            </a:r>
            <a:r>
              <a:rPr lang="ru-RU" sz="2400" kern="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другими</a:t>
            </a:r>
            <a:r>
              <a:rPr lang="ru-RU" sz="2400" kern="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образовательными</a:t>
            </a:r>
            <a:r>
              <a:rPr lang="ru-RU" sz="2400" kern="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областями)</a:t>
            </a:r>
            <a:r>
              <a:rPr lang="ru-RU" sz="2400" kern="0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(с</a:t>
            </a:r>
            <a:r>
              <a:rPr lang="ru-RU" sz="2400" kern="0" spc="-3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3</a:t>
            </a:r>
            <a:r>
              <a:rPr lang="ru-RU" sz="2400" kern="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до</a:t>
            </a:r>
            <a:r>
              <a:rPr lang="ru-RU" sz="2400" kern="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8</a:t>
            </a:r>
            <a:r>
              <a:rPr lang="ru-RU" sz="2400" kern="0" spc="-34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  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лет)</a:t>
            </a:r>
            <a:r>
              <a:rPr lang="ru-RU" sz="2400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.</a:t>
            </a:r>
            <a:r>
              <a:rPr lang="ru-RU" sz="24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endParaRPr lang="ru-RU" sz="2400" kern="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</a:pP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- - Парциальная образовательная программа для детей дошкольного возраста </a:t>
            </a:r>
            <a:r>
              <a:rPr lang="ru-RU" sz="24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«МИР БЕЗ ОПАСНОСТИ»,</a:t>
            </a:r>
            <a:r>
              <a:rPr lang="ru-RU" sz="24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Лыкова И.А.</a:t>
            </a:r>
            <a:endParaRPr lang="ru-RU" sz="2400" kern="100" dirty="0">
              <a:effectLst/>
              <a:latin typeface="Calibri" panose="020F0502020204030204" pitchFamily="34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39537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97278" y="2097157"/>
            <a:ext cx="10432113" cy="3965713"/>
          </a:xfrm>
        </p:spPr>
        <p:txBody>
          <a:bodyPr>
            <a:normAutofit/>
          </a:bodyPr>
          <a:lstStyle/>
          <a:p>
            <a:pPr algn="just"/>
            <a:r>
              <a:rPr lang="ru-RU" sz="3000" b="1" dirty="0">
                <a:solidFill>
                  <a:schemeClr val="accent1"/>
                </a:solidFill>
              </a:rPr>
              <a:t>Основная цель</a:t>
            </a:r>
            <a:r>
              <a:rPr lang="ru-RU" sz="3000" dirty="0">
                <a:solidFill>
                  <a:schemeClr val="accent1"/>
                </a:solidFill>
              </a:rPr>
              <a:t> </a:t>
            </a:r>
            <a:r>
              <a:rPr lang="ru-RU" sz="3000" dirty="0"/>
              <a:t>взаимодействия педагогов с семьей –  обеспечить: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психолого-педагогическую поддержку семьи и повышение компетентности родителей в вопросах образования, охраны и укрепления здоровья детей младенческого, раннего и дошкольного возрастов;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единства подходов к воспитанию и обучению детей в условиях ДОО и семьи;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повышение воспитательного потенциала семьи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0339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Взаимодействие педагогического коллектива с семьями воспитанников ДОО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2452" y="1845733"/>
            <a:ext cx="9956479" cy="4405436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В основу совместной деятельности семьи и дошкольного учреждения заложены следующие </a:t>
            </a:r>
            <a:r>
              <a:rPr lang="ru-RU" sz="2800" b="1" dirty="0">
                <a:solidFill>
                  <a:schemeClr val="accent1"/>
                </a:solidFill>
              </a:rPr>
              <a:t>принципы</a:t>
            </a:r>
            <a:r>
              <a:rPr lang="ru-RU" sz="2800" dirty="0"/>
              <a:t>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приоритет семьи в воспитании, обучении и развитии ребенка;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открытость;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взаимное доверие, уважение и доброжелательность во взаимоотношениях педагогов и родителей;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/>
              <a:t>индивидуально-дифференцированный подход к каждой семье;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2800" dirty="0" err="1"/>
              <a:t>возрастосообразность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967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Направления работы с семьями </a:t>
            </a:r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122137" y="3690498"/>
            <a:ext cx="3177778" cy="1209493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800" dirty="0" err="1"/>
              <a:t>Диагностико</a:t>
            </a:r>
            <a:r>
              <a:rPr lang="ru-RU" sz="2800" dirty="0"/>
              <a:t>-аналитическое направление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468710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453759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Просветительское направление</a:t>
            </a:r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049711" y="3690497"/>
            <a:ext cx="3177778" cy="1209493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800" dirty="0"/>
              <a:t>Консультационное направление</a:t>
            </a:r>
          </a:p>
        </p:txBody>
      </p:sp>
      <p:sp>
        <p:nvSpPr>
          <p:cNvPr id="12" name="Стрелка вниз 6">
            <a:extLst>
              <a:ext uri="{FF2B5EF4-FFF2-40B4-BE49-F238E27FC236}">
                <a16:creationId xmlns:a16="http://schemas.microsoft.com/office/drawing/2014/main" id="{DE3A1961-7BAF-7EF0-3CF4-1BB5BE1EC015}"/>
              </a:ext>
            </a:extLst>
          </p:cNvPr>
          <p:cNvSpPr/>
          <p:nvPr/>
        </p:nvSpPr>
        <p:spPr>
          <a:xfrm>
            <a:off x="5824294" y="251616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3" name="Стрелка вниз 6">
            <a:extLst>
              <a:ext uri="{FF2B5EF4-FFF2-40B4-BE49-F238E27FC236}">
                <a16:creationId xmlns:a16="http://schemas.microsoft.com/office/drawing/2014/main" id="{3E7F79E0-B27E-3FCA-77E4-DA83714F5338}"/>
              </a:ext>
            </a:extLst>
          </p:cNvPr>
          <p:cNvSpPr/>
          <p:nvPr/>
        </p:nvSpPr>
        <p:spPr>
          <a:xfrm>
            <a:off x="9310144" y="254774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</p:spTree>
    <p:extLst>
      <p:ext uri="{BB962C8B-B14F-4D97-AF65-F5344CB8AC3E}">
        <p14:creationId xmlns:p14="http://schemas.microsoft.com/office/powerpoint/2010/main" val="142843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Основные практические формы взаимодействия с семьей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80311" y="1915038"/>
            <a:ext cx="2477193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 dirty="0"/>
              <a:t>Этапы</a:t>
            </a:r>
          </a:p>
        </p:txBody>
      </p:sp>
      <p:sp>
        <p:nvSpPr>
          <p:cNvPr id="5" name="Стрелка вниз 4"/>
          <p:cNvSpPr/>
          <p:nvPr/>
        </p:nvSpPr>
        <p:spPr>
          <a:xfrm rot="4185375">
            <a:off x="3769416" y="176478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бъект 2"/>
          <p:cNvSpPr>
            <a:spLocks noGrp="1"/>
          </p:cNvSpPr>
          <p:nvPr>
            <p:ph sz="half" idx="1"/>
          </p:nvPr>
        </p:nvSpPr>
        <p:spPr>
          <a:xfrm>
            <a:off x="1255222" y="1995981"/>
            <a:ext cx="2187931" cy="76446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/>
              <a:t>Знакомство с семьей</a:t>
            </a:r>
          </a:p>
          <a:p>
            <a:pPr algn="ctr"/>
            <a:endParaRPr lang="ru-RU" sz="2400" dirty="0"/>
          </a:p>
        </p:txBody>
      </p:sp>
      <p:sp>
        <p:nvSpPr>
          <p:cNvPr id="7" name="Стрелка вниз 6"/>
          <p:cNvSpPr/>
          <p:nvPr/>
        </p:nvSpPr>
        <p:spPr>
          <a:xfrm rot="1832813">
            <a:off x="4145325" y="28258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sz="half" idx="1"/>
          </p:nvPr>
        </p:nvSpPr>
        <p:spPr>
          <a:xfrm>
            <a:off x="3315966" y="3950654"/>
            <a:ext cx="2477193" cy="1421167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ru-RU" sz="2400" dirty="0"/>
              <a:t>Информирование родителей о ходе образовательной деятельности</a:t>
            </a:r>
          </a:p>
        </p:txBody>
      </p:sp>
      <p:sp>
        <p:nvSpPr>
          <p:cNvPr id="9" name="Стрелка вниз 8"/>
          <p:cNvSpPr/>
          <p:nvPr/>
        </p:nvSpPr>
        <p:spPr>
          <a:xfrm rot="17528944">
            <a:off x="7385399" y="176478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ъект 2"/>
          <p:cNvSpPr>
            <a:spLocks noGrp="1"/>
          </p:cNvSpPr>
          <p:nvPr>
            <p:ph sz="half" idx="1"/>
          </p:nvPr>
        </p:nvSpPr>
        <p:spPr>
          <a:xfrm>
            <a:off x="8197926" y="1995981"/>
            <a:ext cx="2562817" cy="76446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ru-RU" sz="2400"/>
              <a:t>Просвещение </a:t>
            </a:r>
            <a:r>
              <a:rPr lang="ru-RU" sz="2400" dirty="0"/>
              <a:t>родителей</a:t>
            </a:r>
          </a:p>
        </p:txBody>
      </p:sp>
      <p:sp>
        <p:nvSpPr>
          <p:cNvPr id="11" name="Стрелка вниз 10"/>
          <p:cNvSpPr/>
          <p:nvPr/>
        </p:nvSpPr>
        <p:spPr>
          <a:xfrm rot="18918321">
            <a:off x="7039038" y="279959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ъект 2"/>
          <p:cNvSpPr>
            <a:spLocks noGrp="1"/>
          </p:cNvSpPr>
          <p:nvPr>
            <p:ph sz="half" idx="1"/>
          </p:nvPr>
        </p:nvSpPr>
        <p:spPr>
          <a:xfrm>
            <a:off x="6389118" y="3950654"/>
            <a:ext cx="2477193" cy="1421167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/>
          <a:p>
            <a:r>
              <a:rPr lang="ru-RU" sz="2400" dirty="0"/>
              <a:t>Совместная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312597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C62FE0A-A3DB-F0FB-1198-90B3AD2FEB00}"/>
              </a:ext>
            </a:extLst>
          </p:cNvPr>
          <p:cNvSpPr txBox="1"/>
          <p:nvPr/>
        </p:nvSpPr>
        <p:spPr>
          <a:xfrm>
            <a:off x="932156" y="692685"/>
            <a:ext cx="9942990" cy="6669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05" indent="180340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Организационный</a:t>
            </a:r>
            <a:r>
              <a:rPr lang="ru-RU" sz="2800" b="1" i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r>
              <a:rPr lang="ru-RU" sz="2800" b="1" i="1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содержит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материально-</a:t>
            </a:r>
            <a:r>
              <a:rPr lang="ru-RU" sz="2800" kern="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технического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обеспечения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Программы,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художественной</a:t>
            </a:r>
            <a:r>
              <a:rPr lang="ru-RU" sz="2800" kern="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литературы, музыкальных произведений, произведений изобразительного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искусства,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традиционных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событий,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праздников,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мероприятий;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предметно-пространственной</a:t>
            </a:r>
            <a:r>
              <a:rPr lang="ru-RU" sz="2800" kern="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среды.</a:t>
            </a:r>
          </a:p>
          <a:p>
            <a:pPr marR="1905" indent="180340" algn="just">
              <a:lnSpc>
                <a:spcPct val="107000"/>
              </a:lnSpc>
              <a:spcAft>
                <a:spcPts val="800"/>
              </a:spcAft>
            </a:pP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соответствии с Федеральным законом «Об образовании в Российской</a:t>
            </a:r>
            <a:r>
              <a:rPr lang="ru-RU" sz="2800" kern="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Федерации» (статья 13) в Программе отсутствует информация, наносящая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вред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физическому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психическому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здоровью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воспитанников</a:t>
            </a:r>
            <a:r>
              <a:rPr lang="ru-RU" sz="2800" kern="0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kern="0" spc="-33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противоречащая</a:t>
            </a:r>
            <a:r>
              <a:rPr lang="ru-RU" sz="2800" kern="0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Российскому</a:t>
            </a:r>
            <a:r>
              <a:rPr lang="ru-RU" sz="2800" kern="0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законодательству.</a:t>
            </a:r>
            <a:endParaRPr lang="ru-RU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ru-RU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905" indent="180340" algn="just">
              <a:lnSpc>
                <a:spcPct val="107000"/>
              </a:lnSpc>
              <a:spcAft>
                <a:spcPts val="800"/>
              </a:spcAft>
            </a:pPr>
            <a:endParaRPr lang="ru-RU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4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4294967295"/>
          </p:nvPr>
        </p:nvSpPr>
        <p:spPr>
          <a:xfrm>
            <a:off x="1328155" y="2395081"/>
            <a:ext cx="4413737" cy="1196547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Федеральный государственный образовательный стандарт дошкольного образования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half" idx="4294967295"/>
          </p:nvPr>
        </p:nvSpPr>
        <p:spPr>
          <a:xfrm>
            <a:off x="1328156" y="3960155"/>
            <a:ext cx="4413736" cy="1318699"/>
          </a:xfrm>
        </p:spPr>
        <p:txBody>
          <a:bodyPr/>
          <a:lstStyle/>
          <a:p>
            <a:pPr algn="ctr"/>
            <a:r>
              <a:rPr lang="ru-RU" sz="2400" dirty="0"/>
              <a:t>утвержден приказом Минобрнауки России</a:t>
            </a:r>
            <a:br>
              <a:rPr lang="ru-RU" sz="2400" dirty="0"/>
            </a:br>
            <a:r>
              <a:rPr lang="ru-RU" sz="2400" dirty="0"/>
              <a:t>от 17.10.2013 № 1155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4294967295"/>
          </p:nvPr>
        </p:nvSpPr>
        <p:spPr>
          <a:xfrm>
            <a:off x="6376397" y="2395081"/>
            <a:ext cx="4413737" cy="1178859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/>
                </a:solidFill>
              </a:rPr>
              <a:t>Федеральная образовательная программа дошкольного образования </a:t>
            </a:r>
          </a:p>
        </p:txBody>
      </p:sp>
      <p:sp>
        <p:nvSpPr>
          <p:cNvPr id="8" name="Стрелка вниз 7"/>
          <p:cNvSpPr/>
          <p:nvPr/>
        </p:nvSpPr>
        <p:spPr>
          <a:xfrm rot="3042639">
            <a:off x="3272829" y="1314625"/>
            <a:ext cx="484632" cy="892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низ 8"/>
          <p:cNvSpPr/>
          <p:nvPr/>
        </p:nvSpPr>
        <p:spPr>
          <a:xfrm rot="18679439">
            <a:off x="8081640" y="1295444"/>
            <a:ext cx="484632" cy="89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6361933" y="3942467"/>
            <a:ext cx="4328094" cy="131869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dirty="0"/>
              <a:t>утверждена приказом Минпросвещения России</a:t>
            </a:r>
            <a:br>
              <a:rPr lang="ru-RU" sz="2400" dirty="0"/>
            </a:br>
            <a:r>
              <a:rPr lang="ru-RU" sz="2400" dirty="0"/>
              <a:t>от 25.11.2022 № 1028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1A6E14-7C94-BFA7-9762-00BBD32D4C0B}"/>
              </a:ext>
            </a:extLst>
          </p:cNvPr>
          <p:cNvSpPr txBox="1"/>
          <p:nvPr/>
        </p:nvSpPr>
        <p:spPr>
          <a:xfrm>
            <a:off x="910712" y="650475"/>
            <a:ext cx="1063855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/>
              <a:t>ОП ДО разработана на основе двух документов</a:t>
            </a:r>
          </a:p>
        </p:txBody>
      </p:sp>
    </p:spTree>
    <p:extLst>
      <p:ext uri="{BB962C8B-B14F-4D97-AF65-F5344CB8AC3E}">
        <p14:creationId xmlns:p14="http://schemas.microsoft.com/office/powerpoint/2010/main" val="121825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Организация режима пребывания детей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3274907"/>
          </a:xfrm>
        </p:spPr>
        <p:txBody>
          <a:bodyPr>
            <a:normAutofit/>
          </a:bodyPr>
          <a:lstStyle/>
          <a:p>
            <a:r>
              <a:rPr lang="ru-RU" sz="3000" dirty="0"/>
              <a:t>Режим работы: 12-ти часовое пребывание воспитанников при 5-ти дневной рабочей неделе.</a:t>
            </a:r>
          </a:p>
          <a:p>
            <a:pPr fontAlgn="t"/>
            <a:r>
              <a:rPr lang="ru-RU" sz="3000" dirty="0"/>
              <a:t>Работа по реализации ОП ДО проводится в течение года и делится на два периода:</a:t>
            </a:r>
            <a:br>
              <a:rPr lang="ru-RU" sz="3000" dirty="0"/>
            </a:br>
            <a:r>
              <a:rPr lang="ru-RU" sz="3000" dirty="0"/>
              <a:t>- первый период (с 1 сентября по 31 мая);</a:t>
            </a:r>
            <a:br>
              <a:rPr lang="ru-RU" sz="3000" dirty="0"/>
            </a:br>
            <a:r>
              <a:rPr lang="ru-RU" sz="3000" dirty="0"/>
              <a:t>- второй период (с 1 июня по 31 августа)</a:t>
            </a:r>
          </a:p>
        </p:txBody>
      </p:sp>
    </p:spTree>
    <p:extLst>
      <p:ext uri="{BB962C8B-B14F-4D97-AF65-F5344CB8AC3E}">
        <p14:creationId xmlns:p14="http://schemas.microsoft.com/office/powerpoint/2010/main" val="1610909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/>
              <a:t>Соотношение частей ОП ДО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46908" y="1845735"/>
            <a:ext cx="4348821" cy="1670549"/>
          </a:xfrm>
        </p:spPr>
        <p:txBody>
          <a:bodyPr>
            <a:normAutofit/>
          </a:bodyPr>
          <a:lstStyle/>
          <a:p>
            <a:pPr algn="just"/>
            <a:r>
              <a:rPr lang="ru-RU" sz="2400" dirty="0"/>
              <a:t>Обязательная часть Программы разработана в соответствии с ФГОС ДО и оформлена в виде ссылок на ФОП ДО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2404839"/>
          </a:xfrm>
        </p:spPr>
        <p:txBody>
          <a:bodyPr>
            <a:noAutofit/>
          </a:bodyPr>
          <a:lstStyle/>
          <a:p>
            <a:pPr algn="just"/>
            <a:r>
              <a:rPr lang="ru-RU" sz="2400" dirty="0"/>
              <a:t>Часть, формируемая участниками образовательных отношений, представлена парциальными и авторскими программами, которые отражают специфику национальных, социокультурных и региональных условий</a:t>
            </a:r>
          </a:p>
        </p:txBody>
      </p:sp>
      <p:sp>
        <p:nvSpPr>
          <p:cNvPr id="7" name="Стрелка вправо 6"/>
          <p:cNvSpPr/>
          <p:nvPr/>
        </p:nvSpPr>
        <p:spPr>
          <a:xfrm rot="16200000">
            <a:off x="1287226" y="3598164"/>
            <a:ext cx="64839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бъект 3"/>
          <p:cNvSpPr txBox="1">
            <a:spLocks/>
          </p:cNvSpPr>
          <p:nvPr/>
        </p:nvSpPr>
        <p:spPr>
          <a:xfrm>
            <a:off x="1629294" y="4463780"/>
            <a:ext cx="3815543" cy="8729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менее 60% от общего объема программы</a:t>
            </a:r>
          </a:p>
          <a:p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 rot="16200000">
            <a:off x="6510252" y="4464382"/>
            <a:ext cx="69549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бъект 3"/>
          <p:cNvSpPr txBox="1">
            <a:spLocks/>
          </p:cNvSpPr>
          <p:nvPr/>
        </p:nvSpPr>
        <p:spPr>
          <a:xfrm>
            <a:off x="6918960" y="5162821"/>
            <a:ext cx="3815543" cy="8627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/>
              <a:t>Не более 40 % от общего объема программы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41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 ДО включает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42821" y="2847859"/>
            <a:ext cx="361821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800" dirty="0"/>
              <a:t>Три основных раздела</a:t>
            </a:r>
          </a:p>
        </p:txBody>
      </p:sp>
      <p:sp>
        <p:nvSpPr>
          <p:cNvPr id="8" name="Стрелка вправо 7"/>
          <p:cNvSpPr/>
          <p:nvPr/>
        </p:nvSpPr>
        <p:spPr>
          <a:xfrm rot="10800000">
            <a:off x="6343419" y="28864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202635" y="4520167"/>
            <a:ext cx="100584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Все разделы ОП ДО включают обязательную часть и часть, формируемую участниками образовательных отношений, которые дополняют друг друга.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F049E5-D999-413A-AE8D-196EF42AB601}"/>
              </a:ext>
            </a:extLst>
          </p:cNvPr>
          <p:cNvSpPr txBox="1"/>
          <p:nvPr/>
        </p:nvSpPr>
        <p:spPr>
          <a:xfrm>
            <a:off x="1097280" y="2096038"/>
            <a:ext cx="433733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Целевой раздел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Содержательный раздел </a:t>
            </a:r>
          </a:p>
          <a:p>
            <a:pPr fontAlgn="t">
              <a:lnSpc>
                <a:spcPct val="150000"/>
              </a:lnSpc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ru-RU" sz="2800" dirty="0"/>
              <a:t>Организационный раздел</a:t>
            </a:r>
          </a:p>
        </p:txBody>
      </p:sp>
    </p:spTree>
    <p:extLst>
      <p:ext uri="{BB962C8B-B14F-4D97-AF65-F5344CB8AC3E}">
        <p14:creationId xmlns:p14="http://schemas.microsoft.com/office/powerpoint/2010/main" val="190270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C9B1C30-0B68-7DDA-7FA0-17A2B45B5282}"/>
              </a:ext>
            </a:extLst>
          </p:cNvPr>
          <p:cNvSpPr txBox="1"/>
          <p:nvPr/>
        </p:nvSpPr>
        <p:spPr>
          <a:xfrm>
            <a:off x="1171851" y="670199"/>
            <a:ext cx="1048453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dirty="0">
                <a:latin typeface="Georgia" panose="02040502050405020303" pitchFamily="18" charset="0"/>
              </a:rPr>
              <a:t>Целевой раздел </a:t>
            </a:r>
            <a:r>
              <a:rPr lang="ru-RU" sz="3200" dirty="0">
                <a:latin typeface="Georgia" panose="02040502050405020303" pitchFamily="18" charset="0"/>
              </a:rPr>
              <a:t>включает в себя пояснительную записку и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 нормативные возрастные характеристики возможных достижений ребёнка на этапе завершения уровня дошкольного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133753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DB9440-4F13-87BF-8815-3DBDC486661C}"/>
              </a:ext>
            </a:extLst>
          </p:cNvPr>
          <p:cNvSpPr txBox="1"/>
          <p:nvPr/>
        </p:nvSpPr>
        <p:spPr>
          <a:xfrm>
            <a:off x="550415" y="795967"/>
            <a:ext cx="10431262" cy="4508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05" indent="180340"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ru-RU" sz="2400" b="1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Содержательный</a:t>
            </a:r>
            <a:r>
              <a:rPr lang="ru-RU" sz="2400" b="1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раздел</a:t>
            </a:r>
            <a:r>
              <a:rPr lang="ru-RU" sz="2400" b="1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представляет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общее</a:t>
            </a:r>
            <a:r>
              <a:rPr lang="ru-RU" sz="2400" kern="0" spc="35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Программы,</a:t>
            </a:r>
            <a:r>
              <a:rPr lang="ru-RU" sz="2400" kern="0" spc="-1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обеспечивающее</a:t>
            </a:r>
            <a:r>
              <a:rPr lang="ru-RU" sz="2400" kern="0" spc="-2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полноценное</a:t>
            </a:r>
            <a:r>
              <a:rPr lang="ru-RU" sz="2400" kern="0" spc="-2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z="2400" kern="0" spc="-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личности</a:t>
            </a:r>
            <a:r>
              <a:rPr lang="ru-RU" sz="2400" kern="0" spc="-1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  <a:endParaRPr lang="ru-RU" sz="24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905" indent="180340" algn="just">
              <a:lnSpc>
                <a:spcPct val="100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состоит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обязательной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части,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формируемой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участниками</a:t>
            </a:r>
            <a:r>
              <a:rPr lang="ru-RU" sz="2400" kern="0" spc="-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образовательных отношений</a:t>
            </a:r>
            <a:r>
              <a:rPr lang="ru-RU" sz="2400" kern="0" spc="-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(вариативная</a:t>
            </a:r>
            <a:r>
              <a:rPr lang="ru-RU" sz="2400" kern="0" spc="-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часть).</a:t>
            </a:r>
            <a:endParaRPr lang="ru-RU" sz="24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905" indent="180340" algn="just">
              <a:lnSpc>
                <a:spcPct val="107000"/>
              </a:lnSpc>
              <a:spcAft>
                <a:spcPts val="800"/>
              </a:spcAft>
              <a:tabLst>
                <a:tab pos="180340" algn="l"/>
              </a:tabLst>
            </a:pP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Обязательная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отражает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комплексность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подхода,</a:t>
            </a:r>
            <a:r>
              <a:rPr lang="ru-RU" sz="24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обеспечивая</a:t>
            </a:r>
            <a:r>
              <a:rPr lang="ru-RU" sz="2400" kern="0" spc="-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r>
              <a:rPr lang="ru-RU" sz="2400" kern="0" spc="-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 во всех</a:t>
            </a:r>
            <a:r>
              <a:rPr lang="ru-RU" sz="2400" kern="0" spc="-1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пяти</a:t>
            </a:r>
            <a:r>
              <a:rPr lang="ru-RU" sz="2400" kern="0" spc="-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lang="ru-RU" sz="2400" kern="0" spc="-2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областях:</a:t>
            </a:r>
            <a:endParaRPr lang="ru-RU" sz="24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905" lvl="0" indent="-342900" algn="just">
              <a:lnSpc>
                <a:spcPts val="1605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  <a:tab pos="522605" algn="l"/>
              </a:tabLst>
            </a:pP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</a:t>
            </a:r>
            <a:r>
              <a:rPr lang="ru-RU" sz="2400" kern="0" spc="-2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sz="2400" kern="100" dirty="0"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905" lvl="0" indent="-342900" algn="just">
              <a:lnSpc>
                <a:spcPts val="161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  <a:tab pos="522605" algn="l"/>
              </a:tabLst>
            </a:pP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Познавательное</a:t>
            </a:r>
            <a:r>
              <a:rPr lang="ru-RU" sz="2400" kern="0" spc="-1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sz="2400" kern="100" dirty="0"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905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  <a:tab pos="522605" algn="l"/>
              </a:tabLst>
            </a:pP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Речевое</a:t>
            </a:r>
            <a:r>
              <a:rPr lang="ru-RU" sz="2400" kern="0" spc="-2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sz="2400" kern="100" dirty="0"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905" lvl="0" indent="-342900" algn="just">
              <a:lnSpc>
                <a:spcPts val="161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  <a:tab pos="522605" algn="l"/>
              </a:tabLst>
            </a:pP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</a:t>
            </a:r>
            <a:r>
              <a:rPr lang="ru-RU" sz="2400" kern="0" spc="-2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sz="2400" kern="100" dirty="0"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1905" lvl="0" indent="-34290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80340" algn="l"/>
                <a:tab pos="522605" algn="l"/>
              </a:tabLst>
            </a:pP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Физическое</a:t>
            </a:r>
            <a:r>
              <a:rPr lang="ru-RU" sz="2400" kern="0" spc="-2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развитие</a:t>
            </a:r>
            <a:endParaRPr lang="ru-RU" sz="2400" kern="100" dirty="0"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564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E80DDD-F7F8-29D3-81B3-1F3CF433834E}"/>
              </a:ext>
            </a:extLst>
          </p:cNvPr>
          <p:cNvSpPr txBox="1"/>
          <p:nvPr/>
        </p:nvSpPr>
        <p:spPr>
          <a:xfrm>
            <a:off x="435005" y="93712"/>
            <a:ext cx="11336785" cy="6258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05" indent="180340" algn="just">
              <a:lnSpc>
                <a:spcPct val="107000"/>
              </a:lnSpc>
              <a:spcAft>
                <a:spcPts val="800"/>
              </a:spcAft>
            </a:pP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детей отражено в рабочей программе воспитания, которая</a:t>
            </a:r>
            <a:r>
              <a:rPr lang="ru-RU" sz="2800" kern="0" spc="-33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является компонентом основной образовательной программы дошкольного</a:t>
            </a:r>
            <a:r>
              <a:rPr lang="ru-RU" sz="2800" kern="0" spc="-33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 МБДОУ д/с №72 «Берегиня» г. Ставрополя и призвана помочь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всем участникам образовательных отношений реализовать воспитательный</a:t>
            </a:r>
            <a:r>
              <a:rPr lang="ru-RU" sz="2800" kern="0" spc="-33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потенциал</a:t>
            </a:r>
            <a:r>
              <a:rPr lang="ru-RU" sz="2800" kern="0" spc="-1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совместной</a:t>
            </a:r>
            <a:r>
              <a:rPr lang="ru-RU" sz="2800" kern="0" spc="-1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28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905" indent="180340" algn="just">
              <a:lnSpc>
                <a:spcPct val="107000"/>
              </a:lnSpc>
              <a:spcAft>
                <a:spcPts val="800"/>
              </a:spcAft>
            </a:pP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Вариативная</a:t>
            </a:r>
            <a:r>
              <a:rPr lang="ru-RU" sz="2800" kern="0" spc="-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часть</a:t>
            </a:r>
            <a:r>
              <a:rPr lang="ru-RU" sz="2800" kern="0" spc="-1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отражает развитие</a:t>
            </a:r>
            <a:r>
              <a:rPr lang="ru-RU" sz="2800" kern="0" spc="-1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 в физическом</a:t>
            </a:r>
            <a:r>
              <a:rPr lang="ru-RU" sz="2800" kern="0" spc="-1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kern="0" spc="-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социально</a:t>
            </a:r>
            <a:endParaRPr lang="ru-RU" sz="28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1905" lvl="1" indent="-285750" algn="just">
              <a:lnSpc>
                <a:spcPct val="107000"/>
              </a:lnSpc>
              <a:spcAft>
                <a:spcPts val="800"/>
              </a:spcAft>
              <a:buSzPts val="1400"/>
              <a:buFont typeface="Times New Roman" panose="02020603050405020304" pitchFamily="18" charset="0"/>
              <a:buChar char="-"/>
            </a:pP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коммуникативном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направлениях.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Выбор</a:t>
            </a:r>
            <a:r>
              <a:rPr lang="ru-RU" sz="2800" kern="0" spc="35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данных</a:t>
            </a:r>
            <a:r>
              <a:rPr lang="ru-RU" sz="2800" kern="0" spc="35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направлений</a:t>
            </a:r>
            <a:r>
              <a:rPr lang="ru-RU" sz="2800" kern="0" spc="35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части,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формируемой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участниками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отношений,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соответствует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потребностям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интересам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детей,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также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возможностям</a:t>
            </a:r>
            <a:r>
              <a:rPr lang="ru-RU" sz="2800" kern="0" spc="5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kern="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педагогического коллектива.</a:t>
            </a:r>
            <a:endParaRPr lang="ru-RU" sz="2800" kern="100" dirty="0"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234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E80DDD-F7F8-29D3-81B3-1F3CF433834E}"/>
              </a:ext>
            </a:extLst>
          </p:cNvPr>
          <p:cNvSpPr txBox="1"/>
          <p:nvPr/>
        </p:nvSpPr>
        <p:spPr>
          <a:xfrm>
            <a:off x="435005" y="93712"/>
            <a:ext cx="11336785" cy="4517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905" indent="180340" algn="just">
              <a:lnSpc>
                <a:spcPct val="107000"/>
              </a:lnSpc>
              <a:spcAft>
                <a:spcPts val="800"/>
              </a:spcAft>
            </a:pPr>
            <a:r>
              <a:rPr lang="ru-RU" sz="2800" kern="100" dirty="0"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Вариативная часть представлена программами, направленные на реализацию приоритетных направлений работы ДОУ:</a:t>
            </a:r>
          </a:p>
          <a:p>
            <a:pPr marL="457200" marR="1905" indent="-4572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2800" b="1" kern="100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«Региональная культура, как средство патриотического воспитания дошкольного возраста</a:t>
            </a:r>
            <a:r>
              <a:rPr lang="ru-RU" sz="2800" kern="100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kern="100" dirty="0" err="1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Р.М.Литвинова</a:t>
            </a:r>
            <a:r>
              <a:rPr lang="ru-RU" sz="2800" kern="100" dirty="0"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(реализуется в режимных моментах и через интеграцию с другими образовательными областями (с 3 до 8 лет)</a:t>
            </a:r>
          </a:p>
          <a:p>
            <a:pPr marR="1905" algn="just">
              <a:lnSpc>
                <a:spcPct val="107000"/>
              </a:lnSpc>
              <a:spcAft>
                <a:spcPts val="800"/>
              </a:spcAft>
            </a:pPr>
            <a:endParaRPr lang="ru-RU" sz="2800" kern="100" dirty="0"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1905" indent="-45720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ru-RU" sz="2800" kern="100" dirty="0"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74711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362</TotalTime>
  <Words>744</Words>
  <Application>Microsoft Office PowerPoint</Application>
  <PresentationFormat>Широкоэкранный</PresentationFormat>
  <Paragraphs>63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Calibri</vt:lpstr>
      <vt:lpstr>Calibri Light</vt:lpstr>
      <vt:lpstr>Georgia</vt:lpstr>
      <vt:lpstr>Symbol</vt:lpstr>
      <vt:lpstr>Times New Roman</vt:lpstr>
      <vt:lpstr>Wingdings</vt:lpstr>
      <vt:lpstr>Ретро</vt:lpstr>
      <vt:lpstr>Образовательная программа дошкольного образования  МБДОУ д/с №72 «Берегиня»  г. Ставрополя</vt:lpstr>
      <vt:lpstr>Презентация PowerPoint</vt:lpstr>
      <vt:lpstr>Организация режима пребывания детей</vt:lpstr>
      <vt:lpstr>Соотношение частей ОП ДО </vt:lpstr>
      <vt:lpstr>ОП ДО включает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Взаимодействие педагогического коллектива с семьями воспитанников</vt:lpstr>
      <vt:lpstr>Взаимодействие педагогического коллектива с семьями воспитанников ДОО</vt:lpstr>
      <vt:lpstr>Направления работы с семьями </vt:lpstr>
      <vt:lpstr>Основные практические формы взаимодействия с семьей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Образовательная программа дошкольного образования </dc:title>
  <dc:creator>Менькова Нина Николаевна</dc:creator>
  <cp:lastModifiedBy>Элла Антонелне</cp:lastModifiedBy>
  <cp:revision>17</cp:revision>
  <cp:lastPrinted>2023-08-31T07:50:46Z</cp:lastPrinted>
  <dcterms:created xsi:type="dcterms:W3CDTF">2023-05-23T07:08:07Z</dcterms:created>
  <dcterms:modified xsi:type="dcterms:W3CDTF">2023-08-31T08:00:45Z</dcterms:modified>
</cp:coreProperties>
</file>